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36"/>
  </p:notesMasterIdLst>
  <p:handoutMasterIdLst>
    <p:handoutMasterId r:id="rId37"/>
  </p:handoutMasterIdLst>
  <p:sldIdLst>
    <p:sldId id="537" r:id="rId4"/>
    <p:sldId id="261" r:id="rId5"/>
    <p:sldId id="348" r:id="rId6"/>
    <p:sldId id="499" r:id="rId7"/>
    <p:sldId id="500" r:id="rId8"/>
    <p:sldId id="504" r:id="rId9"/>
    <p:sldId id="507" r:id="rId10"/>
    <p:sldId id="510" r:id="rId11"/>
    <p:sldId id="525" r:id="rId12"/>
    <p:sldId id="521" r:id="rId13"/>
    <p:sldId id="522" r:id="rId14"/>
    <p:sldId id="511" r:id="rId15"/>
    <p:sldId id="509" r:id="rId16"/>
    <p:sldId id="508" r:id="rId17"/>
    <p:sldId id="517" r:id="rId18"/>
    <p:sldId id="516" r:id="rId19"/>
    <p:sldId id="519" r:id="rId20"/>
    <p:sldId id="520" r:id="rId21"/>
    <p:sldId id="512" r:id="rId22"/>
    <p:sldId id="515" r:id="rId23"/>
    <p:sldId id="513" r:id="rId24"/>
    <p:sldId id="514" r:id="rId25"/>
    <p:sldId id="523" r:id="rId26"/>
    <p:sldId id="518" r:id="rId27"/>
    <p:sldId id="524" r:id="rId28"/>
    <p:sldId id="505" r:id="rId29"/>
    <p:sldId id="536" r:id="rId30"/>
    <p:sldId id="506" r:id="rId31"/>
    <p:sldId id="526" r:id="rId32"/>
    <p:sldId id="527" r:id="rId33"/>
    <p:sldId id="528" r:id="rId34"/>
    <p:sldId id="260" r:id="rId35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3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1890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8332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  <p:sldLayoutId id="2147483752" r:id="rId13"/>
    <p:sldLayoutId id="2147483753" r:id="rId1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48330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119745"/>
            <a:ext cx="10947042" cy="6281055"/>
          </a:xfrm>
        </p:spPr>
        <p:txBody>
          <a:bodyPr/>
          <a:lstStyle/>
          <a:p>
            <a:pPr algn="l"/>
            <a:r>
              <a:rPr lang="en-IN" sz="3200" dirty="0"/>
              <a:t>class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public:</a:t>
            </a:r>
            <a:br>
              <a:rPr lang="en-IN" sz="3200" dirty="0"/>
            </a:br>
            <a:r>
              <a:rPr lang="en-IN" sz="3200" dirty="0"/>
              <a:t>        virtual void display()=0;</a:t>
            </a:r>
            <a:br>
              <a:rPr lang="en-IN" sz="3200" dirty="0"/>
            </a:br>
            <a:r>
              <a:rPr lang="en-IN" sz="3200" dirty="0"/>
              <a:t>};</a:t>
            </a:r>
            <a:br>
              <a:rPr lang="en-IN" sz="3200" dirty="0"/>
            </a:br>
            <a:r>
              <a:rPr lang="en-IN" sz="3200" dirty="0"/>
              <a:t>class B:public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public:</a:t>
            </a:r>
            <a:br>
              <a:rPr lang="en-IN" sz="3200" dirty="0"/>
            </a:br>
            <a:r>
              <a:rPr lang="en-IN" sz="3200" dirty="0"/>
              <a:t>        void display()</a:t>
            </a:r>
            <a:br>
              <a:rPr lang="en-IN" sz="3200" dirty="0"/>
            </a:br>
            <a:r>
              <a:rPr lang="en-IN" sz="3200" dirty="0"/>
              <a:t>        {</a:t>
            </a:r>
            <a:br>
              <a:rPr lang="en-IN" sz="3200" dirty="0"/>
            </a:br>
            <a:r>
              <a:rPr lang="en-IN" sz="3200" dirty="0"/>
              <a:t>            </a:t>
            </a:r>
            <a:r>
              <a:rPr lang="en-IN" sz="3200" dirty="0" err="1"/>
              <a:t>cout</a:t>
            </a:r>
            <a:r>
              <a:rPr lang="en-IN" sz="3200" dirty="0"/>
              <a:t>&lt;&lt;"Derived B";</a:t>
            </a:r>
            <a:br>
              <a:rPr lang="en-IN" sz="3200" dirty="0"/>
            </a:br>
            <a:r>
              <a:rPr lang="en-IN" sz="3200" dirty="0"/>
              <a:t>    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101177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63826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1145860" cy="4699905"/>
          </a:xfrm>
        </p:spPr>
        <p:txBody>
          <a:bodyPr/>
          <a:lstStyle/>
          <a:p>
            <a:pPr algn="l"/>
            <a:r>
              <a:rPr lang="en-US" sz="3200" dirty="0"/>
              <a:t>int main()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    A A1;</a:t>
            </a:r>
          </a:p>
          <a:p>
            <a:pPr algn="l"/>
            <a:r>
              <a:rPr lang="en-US" sz="3200" dirty="0"/>
              <a:t>    A1.display();</a:t>
            </a:r>
          </a:p>
          <a:p>
            <a:pPr algn="l"/>
            <a:r>
              <a:rPr lang="en-US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US" sz="3200" dirty="0"/>
              <a:t>Error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56947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Example 2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896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119745"/>
            <a:ext cx="10947042" cy="6281055"/>
          </a:xfrm>
        </p:spPr>
        <p:txBody>
          <a:bodyPr/>
          <a:lstStyle/>
          <a:p>
            <a:pPr algn="l"/>
            <a:r>
              <a:rPr lang="en-IN" sz="3200" dirty="0"/>
              <a:t>class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public:</a:t>
            </a:r>
            <a:br>
              <a:rPr lang="en-IN" sz="3200" dirty="0"/>
            </a:br>
            <a:r>
              <a:rPr lang="en-IN" sz="3200" dirty="0"/>
              <a:t>        virtual void display()=0;</a:t>
            </a:r>
            <a:br>
              <a:rPr lang="en-IN" sz="3200" dirty="0"/>
            </a:br>
            <a:r>
              <a:rPr lang="en-IN" sz="3200" dirty="0"/>
              <a:t>};</a:t>
            </a:r>
            <a:br>
              <a:rPr lang="en-IN" sz="3200" dirty="0"/>
            </a:br>
            <a:r>
              <a:rPr lang="en-IN" sz="3200" dirty="0"/>
              <a:t>class B:public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public:</a:t>
            </a:r>
            <a:br>
              <a:rPr lang="en-IN" sz="3200" dirty="0"/>
            </a:br>
            <a:r>
              <a:rPr lang="en-IN" sz="3200" dirty="0"/>
              <a:t>        void display()</a:t>
            </a:r>
            <a:br>
              <a:rPr lang="en-IN" sz="3200" dirty="0"/>
            </a:br>
            <a:r>
              <a:rPr lang="en-IN" sz="3200" dirty="0"/>
              <a:t>        {</a:t>
            </a:r>
            <a:br>
              <a:rPr lang="en-IN" sz="3200" dirty="0"/>
            </a:br>
            <a:r>
              <a:rPr lang="en-IN" sz="3200" dirty="0"/>
              <a:t>            </a:t>
            </a:r>
            <a:r>
              <a:rPr lang="en-IN" sz="3200" dirty="0" err="1"/>
              <a:t>cout</a:t>
            </a:r>
            <a:r>
              <a:rPr lang="en-IN" sz="3200" dirty="0"/>
              <a:t>&lt;&lt;"Derived B";</a:t>
            </a:r>
            <a:br>
              <a:rPr lang="en-IN" sz="3200" dirty="0"/>
            </a:br>
            <a:r>
              <a:rPr lang="en-IN" sz="3200" dirty="0"/>
              <a:t>    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101177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00422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1145860" cy="4699905"/>
          </a:xfrm>
        </p:spPr>
        <p:txBody>
          <a:bodyPr/>
          <a:lstStyle/>
          <a:p>
            <a:pPr algn="l"/>
            <a:r>
              <a:rPr lang="en-US" sz="3200" dirty="0"/>
              <a:t>int main()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    B B1;</a:t>
            </a:r>
          </a:p>
          <a:p>
            <a:pPr algn="l"/>
            <a:r>
              <a:rPr lang="en-US" sz="3200" dirty="0"/>
              <a:t>    B1.display();</a:t>
            </a:r>
          </a:p>
          <a:p>
            <a:pPr algn="l"/>
            <a:r>
              <a:rPr lang="en-US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US" sz="3200" dirty="0"/>
              <a:t>Derived B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38072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Example 3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469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55640" y="817405"/>
            <a:ext cx="10947042" cy="1870980"/>
          </a:xfrm>
        </p:spPr>
        <p:txBody>
          <a:bodyPr/>
          <a:lstStyle/>
          <a:p>
            <a:pPr algn="just"/>
            <a:r>
              <a:rPr lang="en-US" sz="3200" dirty="0"/>
              <a:t>Classes inheriting an Abstract Class must implement all pure virtual functions, or else they will become Abstract too.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412" y="1244063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4122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119745"/>
            <a:ext cx="10947042" cy="6281055"/>
          </a:xfrm>
        </p:spPr>
        <p:txBody>
          <a:bodyPr/>
          <a:lstStyle/>
          <a:p>
            <a:pPr algn="l"/>
            <a:r>
              <a:rPr lang="en-IN" sz="3200" dirty="0"/>
              <a:t>class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public:</a:t>
            </a:r>
            <a:br>
              <a:rPr lang="en-IN" sz="3200" dirty="0"/>
            </a:br>
            <a:r>
              <a:rPr lang="en-IN" sz="3200" dirty="0"/>
              <a:t>        virtual void display()=0;</a:t>
            </a:r>
            <a:br>
              <a:rPr lang="en-IN" sz="3200" dirty="0"/>
            </a:br>
            <a:r>
              <a:rPr lang="en-IN" sz="3200" dirty="0"/>
              <a:t>};</a:t>
            </a:r>
            <a:br>
              <a:rPr lang="en-IN" sz="3200" dirty="0"/>
            </a:br>
            <a:r>
              <a:rPr lang="en-IN" sz="3200" dirty="0"/>
              <a:t>class B:public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public:</a:t>
            </a:r>
            <a:br>
              <a:rPr lang="en-IN" sz="3200" dirty="0"/>
            </a:br>
            <a:r>
              <a:rPr lang="en-IN" sz="3200" dirty="0"/>
              <a:t>        //void display()</a:t>
            </a:r>
            <a:br>
              <a:rPr lang="en-IN" sz="3200" dirty="0"/>
            </a:br>
            <a:r>
              <a:rPr lang="en-IN" sz="3200" dirty="0"/>
              <a:t>        //{</a:t>
            </a:r>
            <a:br>
              <a:rPr lang="en-IN" sz="3200" dirty="0"/>
            </a:br>
            <a:r>
              <a:rPr lang="en-IN" sz="3200" dirty="0"/>
              <a:t>          //  </a:t>
            </a:r>
            <a:r>
              <a:rPr lang="en-IN" sz="3200" dirty="0" err="1"/>
              <a:t>cout</a:t>
            </a:r>
            <a:r>
              <a:rPr lang="en-IN" sz="3200" dirty="0"/>
              <a:t>&lt;&lt;"Derived B";</a:t>
            </a:r>
            <a:br>
              <a:rPr lang="en-IN" sz="3200" dirty="0"/>
            </a:br>
            <a:r>
              <a:rPr lang="en-IN" sz="3200" dirty="0"/>
              <a:t>        //}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101177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25351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1145860" cy="5985780"/>
          </a:xfrm>
        </p:spPr>
        <p:txBody>
          <a:bodyPr/>
          <a:lstStyle/>
          <a:p>
            <a:pPr algn="l"/>
            <a:r>
              <a:rPr lang="en-US" sz="3200" dirty="0"/>
              <a:t>int main()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    B B1;</a:t>
            </a:r>
          </a:p>
          <a:p>
            <a:pPr algn="l"/>
            <a:r>
              <a:rPr lang="en-US" sz="3200" dirty="0"/>
              <a:t>}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US" sz="3200" dirty="0"/>
              <a:t>Error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79980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Example 4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492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Abstract Class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652030"/>
          </a:xfrm>
        </p:spPr>
        <p:txBody>
          <a:bodyPr/>
          <a:lstStyle/>
          <a:p>
            <a:pPr algn="just"/>
            <a:r>
              <a:rPr lang="en-US" sz="3200" dirty="0"/>
              <a:t>Abstract class cannot be instantiated, but pointers and references of Abstract class type can be created.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10341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55471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119745"/>
            <a:ext cx="10947042" cy="6281055"/>
          </a:xfrm>
        </p:spPr>
        <p:txBody>
          <a:bodyPr/>
          <a:lstStyle/>
          <a:p>
            <a:pPr algn="l"/>
            <a:r>
              <a:rPr lang="en-IN" sz="3200" dirty="0"/>
              <a:t>class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public:</a:t>
            </a:r>
            <a:br>
              <a:rPr lang="en-IN" sz="3200" dirty="0"/>
            </a:br>
            <a:r>
              <a:rPr lang="en-IN" sz="3200" dirty="0"/>
              <a:t>        virtual void display()=0;</a:t>
            </a:r>
            <a:br>
              <a:rPr lang="en-IN" sz="3200" dirty="0"/>
            </a:br>
            <a:r>
              <a:rPr lang="en-IN" sz="3200" dirty="0"/>
              <a:t>};</a:t>
            </a:r>
            <a:br>
              <a:rPr lang="en-IN" sz="3200" dirty="0"/>
            </a:br>
            <a:r>
              <a:rPr lang="en-IN" sz="3200" dirty="0"/>
              <a:t>class B:public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public:</a:t>
            </a:r>
            <a:br>
              <a:rPr lang="en-IN" sz="3200" dirty="0"/>
            </a:br>
            <a:r>
              <a:rPr lang="en-IN" sz="3200" dirty="0"/>
              <a:t>        void display()</a:t>
            </a:r>
            <a:br>
              <a:rPr lang="en-IN" sz="3200" dirty="0"/>
            </a:br>
            <a:r>
              <a:rPr lang="en-IN" sz="3200" dirty="0"/>
              <a:t>        {</a:t>
            </a:r>
            <a:br>
              <a:rPr lang="en-IN" sz="3200" dirty="0"/>
            </a:br>
            <a:r>
              <a:rPr lang="en-IN" sz="3200" dirty="0"/>
              <a:t>            </a:t>
            </a:r>
            <a:r>
              <a:rPr lang="en-IN" sz="3200" dirty="0" err="1"/>
              <a:t>cout</a:t>
            </a:r>
            <a:r>
              <a:rPr lang="en-IN" sz="3200" dirty="0"/>
              <a:t>&lt;&lt;"Derived B";</a:t>
            </a:r>
            <a:br>
              <a:rPr lang="en-IN" sz="3200" dirty="0"/>
            </a:br>
            <a:r>
              <a:rPr lang="en-IN" sz="3200" dirty="0"/>
              <a:t>    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101177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053632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1145860" cy="5985780"/>
          </a:xfrm>
        </p:spPr>
        <p:txBody>
          <a:bodyPr/>
          <a:lstStyle/>
          <a:p>
            <a:pPr algn="l"/>
            <a:r>
              <a:rPr lang="en-US" sz="3200" dirty="0"/>
              <a:t>int main()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    B B1;</a:t>
            </a:r>
            <a:br>
              <a:rPr lang="en-US" sz="3200" dirty="0"/>
            </a:br>
            <a:r>
              <a:rPr lang="en-US" sz="3200" dirty="0"/>
              <a:t>    B1.display();</a:t>
            </a:r>
            <a:br>
              <a:rPr lang="en-US" sz="3200" dirty="0"/>
            </a:br>
            <a:r>
              <a:rPr lang="en-US" sz="3200" dirty="0"/>
              <a:t>    A  *P;</a:t>
            </a:r>
            <a:br>
              <a:rPr lang="en-US" sz="3200" dirty="0"/>
            </a:br>
            <a:r>
              <a:rPr lang="en-US" sz="3200" dirty="0"/>
              <a:t>   P = &amp;B1;</a:t>
            </a:r>
            <a:br>
              <a:rPr lang="en-US" sz="3200" dirty="0"/>
            </a:br>
            <a:r>
              <a:rPr lang="en-US" sz="3200" dirty="0"/>
              <a:t>   P-&gt;display();</a:t>
            </a:r>
          </a:p>
          <a:p>
            <a:pPr algn="l"/>
            <a:r>
              <a:rPr lang="en-US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US" sz="3200" dirty="0"/>
              <a:t>Derived B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427552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Example 5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5148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261630"/>
          </a:xfrm>
        </p:spPr>
        <p:txBody>
          <a:bodyPr/>
          <a:lstStyle/>
          <a:p>
            <a:pPr algn="just"/>
            <a:r>
              <a:rPr lang="en-US" sz="3200" dirty="0"/>
              <a:t>Abstract class can have normal functions and variables along with a pure virtual function.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13484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160266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180975"/>
            <a:ext cx="11145860" cy="6543675"/>
          </a:xfrm>
        </p:spPr>
        <p:txBody>
          <a:bodyPr/>
          <a:lstStyle/>
          <a:p>
            <a:pPr algn="l"/>
            <a:r>
              <a:rPr lang="en-IN" sz="2800" dirty="0"/>
              <a:t>class A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   public:</a:t>
            </a:r>
            <a:br>
              <a:rPr lang="en-IN" sz="2800" dirty="0"/>
            </a:br>
            <a:r>
              <a:rPr lang="en-IN" sz="2800" dirty="0"/>
              <a:t>        virtual void display()=0;</a:t>
            </a:r>
            <a:br>
              <a:rPr lang="en-IN" sz="2800" dirty="0"/>
            </a:br>
            <a:r>
              <a:rPr lang="en-IN" sz="2800" dirty="0"/>
              <a:t>        void show()</a:t>
            </a:r>
            <a:br>
              <a:rPr lang="en-IN" sz="2800" dirty="0"/>
            </a:br>
            <a:r>
              <a:rPr lang="en-IN" sz="2800" dirty="0"/>
              <a:t>        {</a:t>
            </a:r>
            <a:br>
              <a:rPr lang="en-IN" sz="2800" dirty="0"/>
            </a:br>
            <a:r>
              <a:rPr lang="en-IN" sz="2800" dirty="0"/>
              <a:t>            </a:t>
            </a:r>
            <a:r>
              <a:rPr lang="en-IN" sz="2800" dirty="0" err="1"/>
              <a:t>cout</a:t>
            </a:r>
            <a:r>
              <a:rPr lang="en-IN" sz="2800" dirty="0"/>
              <a:t>&lt;&lt;"show function in class A\n";</a:t>
            </a:r>
            <a:br>
              <a:rPr lang="en-IN" sz="2800" dirty="0"/>
            </a:br>
            <a:r>
              <a:rPr lang="en-IN" sz="2800" dirty="0"/>
              <a:t>        }</a:t>
            </a:r>
            <a:br>
              <a:rPr lang="en-IN" sz="2800" dirty="0"/>
            </a:br>
            <a:r>
              <a:rPr lang="en-IN" sz="2800" dirty="0"/>
              <a:t>};</a:t>
            </a:r>
            <a:br>
              <a:rPr lang="en-IN" sz="2800" dirty="0"/>
            </a:br>
            <a:r>
              <a:rPr lang="en-IN" sz="2800" dirty="0"/>
              <a:t>class B:public A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   public:</a:t>
            </a:r>
            <a:br>
              <a:rPr lang="en-IN" sz="2800" dirty="0"/>
            </a:br>
            <a:r>
              <a:rPr lang="en-IN" sz="2800" dirty="0"/>
              <a:t>        void display()</a:t>
            </a:r>
            <a:br>
              <a:rPr lang="en-IN" sz="2800" dirty="0"/>
            </a:br>
            <a:r>
              <a:rPr lang="en-IN" sz="2800" dirty="0"/>
              <a:t>        {</a:t>
            </a:r>
            <a:br>
              <a:rPr lang="en-IN" sz="2800" dirty="0"/>
            </a:br>
            <a:r>
              <a:rPr lang="en-IN" sz="2800" dirty="0"/>
              <a:t>            </a:t>
            </a:r>
            <a:r>
              <a:rPr lang="en-IN" sz="2800" dirty="0" err="1"/>
              <a:t>cout</a:t>
            </a:r>
            <a:r>
              <a:rPr lang="en-IN" sz="2800" dirty="0"/>
              <a:t>&lt;&lt;"Derived B\n";</a:t>
            </a:r>
            <a:br>
              <a:rPr lang="en-IN" sz="2800" dirty="0"/>
            </a:br>
            <a:r>
              <a:rPr lang="en-IN" sz="2800" dirty="0"/>
              <a:t>        }</a:t>
            </a:r>
            <a:br>
              <a:rPr lang="en-IN" sz="2800" dirty="0"/>
            </a:br>
            <a:r>
              <a:rPr lang="en-IN" sz="28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816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765282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661805"/>
          </a:xfrm>
        </p:spPr>
        <p:txBody>
          <a:bodyPr/>
          <a:lstStyle/>
          <a:p>
            <a:pPr algn="l"/>
            <a:r>
              <a:rPr lang="en-US" sz="3200" dirty="0"/>
              <a:t>int main()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B B1;</a:t>
            </a:r>
            <a:br>
              <a:rPr lang="en-US" sz="3200" dirty="0"/>
            </a:br>
            <a:r>
              <a:rPr lang="en-US" sz="3200" dirty="0"/>
              <a:t>    B1.display();</a:t>
            </a:r>
            <a:br>
              <a:rPr lang="en-US" sz="3200" dirty="0"/>
            </a:br>
            <a:r>
              <a:rPr lang="en-US" sz="3200" dirty="0"/>
              <a:t>    B1.show();</a:t>
            </a:r>
            <a:br>
              <a:rPr lang="en-US" sz="3200" dirty="0"/>
            </a:br>
            <a:r>
              <a:rPr lang="en-US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US" sz="3200" dirty="0"/>
              <a:t>Derived B</a:t>
            </a:r>
          </a:p>
          <a:p>
            <a:pPr algn="l"/>
            <a:r>
              <a:rPr lang="en-US" sz="3200" dirty="0"/>
              <a:t>show function in class A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43935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Example 6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4876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754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class Shape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protected:</a:t>
            </a:r>
            <a:br>
              <a:rPr lang="en-US" sz="3200" dirty="0"/>
            </a:br>
            <a:r>
              <a:rPr lang="en-US" sz="3200" dirty="0"/>
              <a:t>        int </a:t>
            </a:r>
            <a:r>
              <a:rPr lang="en-US" sz="3200" dirty="0" err="1"/>
              <a:t>height,width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   public:</a:t>
            </a:r>
            <a:br>
              <a:rPr lang="en-US" sz="3200" dirty="0"/>
            </a:br>
            <a:r>
              <a:rPr lang="en-US" sz="3200" dirty="0"/>
              <a:t>        virtual void area()=0;</a:t>
            </a:r>
            <a:br>
              <a:rPr lang="en-US" sz="3200" dirty="0"/>
            </a:br>
            <a:r>
              <a:rPr lang="en-US" sz="3200" dirty="0"/>
              <a:t>        void </a:t>
            </a:r>
            <a:r>
              <a:rPr lang="en-US" sz="3200" dirty="0" err="1"/>
              <a:t>getdim</a:t>
            </a:r>
            <a:r>
              <a:rPr lang="en-US" sz="3200" dirty="0"/>
              <a:t>(int </a:t>
            </a:r>
            <a:r>
              <a:rPr lang="en-US" sz="3200" dirty="0" err="1"/>
              <a:t>x,int</a:t>
            </a:r>
            <a:r>
              <a:rPr lang="en-US" sz="3200" dirty="0"/>
              <a:t> y)</a:t>
            </a:r>
            <a:br>
              <a:rPr lang="en-US" sz="3200" dirty="0"/>
            </a:br>
            <a:r>
              <a:rPr lang="en-US" sz="3200" dirty="0"/>
              <a:t>        {</a:t>
            </a:r>
            <a:br>
              <a:rPr lang="en-US" sz="3200" dirty="0"/>
            </a:br>
            <a:r>
              <a:rPr lang="en-US" sz="3200" dirty="0"/>
              <a:t>            height = x;</a:t>
            </a:r>
            <a:br>
              <a:rPr lang="en-US" sz="3200" dirty="0"/>
            </a:br>
            <a:r>
              <a:rPr lang="en-US" sz="3200" dirty="0"/>
              <a:t>            width = y;</a:t>
            </a:r>
            <a:br>
              <a:rPr lang="en-US" sz="3200" dirty="0"/>
            </a:br>
            <a:r>
              <a:rPr lang="en-US" sz="3200" dirty="0"/>
              <a:t>        }</a:t>
            </a:r>
            <a:br>
              <a:rPr lang="en-US" sz="3200" dirty="0"/>
            </a:br>
            <a:r>
              <a:rPr lang="en-US" sz="3200" dirty="0"/>
              <a:t>};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52187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754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class </a:t>
            </a:r>
            <a:r>
              <a:rPr lang="en-US" sz="3200" dirty="0" err="1"/>
              <a:t>Rectangle:public</a:t>
            </a:r>
            <a:r>
              <a:rPr lang="en-US" sz="3200" dirty="0"/>
              <a:t> Shape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public:</a:t>
            </a:r>
            <a:br>
              <a:rPr lang="en-US" sz="3200" dirty="0"/>
            </a:br>
            <a:r>
              <a:rPr lang="en-US" sz="3200" dirty="0"/>
              <a:t>        void area()</a:t>
            </a:r>
            <a:br>
              <a:rPr lang="en-US" sz="3200" dirty="0"/>
            </a:br>
            <a:r>
              <a:rPr lang="en-US" sz="3200" dirty="0"/>
              <a:t>        {</a:t>
            </a:r>
            <a:br>
              <a:rPr lang="en-US" sz="3200" dirty="0"/>
            </a:br>
            <a:r>
              <a:rPr lang="en-US" sz="3200" dirty="0"/>
              <a:t>            int a = height*width;</a:t>
            </a:r>
            <a:br>
              <a:rPr lang="en-US" sz="3200" dirty="0"/>
            </a:br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&lt;&lt;"The area of rectangle is: "&lt;&lt;a&lt;&lt;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       }</a:t>
            </a:r>
            <a:br>
              <a:rPr lang="en-US" sz="3200" dirty="0"/>
            </a:br>
            <a:r>
              <a:rPr lang="en-US" sz="3200" dirty="0"/>
              <a:t>};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2646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3604529"/>
          </a:xfrm>
        </p:spPr>
        <p:txBody>
          <a:bodyPr/>
          <a:lstStyle/>
          <a:p>
            <a:pPr algn="just"/>
            <a:endParaRPr lang="en-US" sz="3200" dirty="0"/>
          </a:p>
          <a:p>
            <a:pPr algn="just"/>
            <a:r>
              <a:rPr lang="en-US" sz="3200" dirty="0"/>
              <a:t>Abstract classes are essential to providing an abstraction to the code to make it reusable and extendable. </a:t>
            </a:r>
            <a:endParaRPr lang="en-IN" sz="3200" dirty="0"/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An abstract class in C++ is a class that has at least one pure virtual function (i.e., a function that has no definition).</a:t>
            </a:r>
          </a:p>
          <a:p>
            <a:pPr algn="just"/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83412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78634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7540" y="281670"/>
            <a:ext cx="10947042" cy="5080905"/>
          </a:xfrm>
        </p:spPr>
        <p:txBody>
          <a:bodyPr/>
          <a:lstStyle/>
          <a:p>
            <a:pPr algn="l"/>
            <a:r>
              <a:rPr lang="en-US" sz="3200" dirty="0"/>
              <a:t>class </a:t>
            </a:r>
            <a:r>
              <a:rPr lang="en-US" sz="3200" dirty="0" err="1"/>
              <a:t>Triangle:public</a:t>
            </a:r>
            <a:r>
              <a:rPr lang="en-US" sz="3200" dirty="0"/>
              <a:t> Shape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public:</a:t>
            </a:r>
            <a:br>
              <a:rPr lang="en-US" sz="3200" dirty="0"/>
            </a:br>
            <a:r>
              <a:rPr lang="en-US" sz="3200" dirty="0"/>
              <a:t>        void area()</a:t>
            </a:r>
            <a:br>
              <a:rPr lang="en-US" sz="3200" dirty="0"/>
            </a:br>
            <a:r>
              <a:rPr lang="en-US" sz="3200" dirty="0"/>
              <a:t>        {</a:t>
            </a:r>
            <a:br>
              <a:rPr lang="en-US" sz="3200" dirty="0"/>
            </a:br>
            <a:r>
              <a:rPr lang="en-US" sz="3200" dirty="0"/>
              <a:t>            int a2 = (height*width)/2;</a:t>
            </a:r>
            <a:br>
              <a:rPr lang="en-US" sz="3200" dirty="0"/>
            </a:br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&lt;&lt;"The area of triangle is: "&lt;&lt;a2&lt;&lt;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       }</a:t>
            </a:r>
            <a:br>
              <a:rPr lang="en-US" sz="3200" dirty="0"/>
            </a:br>
            <a:r>
              <a:rPr lang="en-US" sz="3200" dirty="0"/>
              <a:t>};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69835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7540" y="281670"/>
            <a:ext cx="10947042" cy="5629733"/>
          </a:xfrm>
        </p:spPr>
        <p:txBody>
          <a:bodyPr/>
          <a:lstStyle/>
          <a:p>
            <a:pPr algn="l"/>
            <a:r>
              <a:rPr lang="en-IN" sz="3200" dirty="0"/>
              <a:t>int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Rectangle R;</a:t>
            </a:r>
            <a:br>
              <a:rPr lang="en-IN" sz="3200" dirty="0"/>
            </a:br>
            <a:r>
              <a:rPr lang="en-IN" sz="3200" dirty="0"/>
              <a:t>    </a:t>
            </a:r>
            <a:r>
              <a:rPr lang="en-IN" sz="3200" dirty="0" err="1"/>
              <a:t>R.getdim</a:t>
            </a:r>
            <a:r>
              <a:rPr lang="en-IN" sz="3200" dirty="0"/>
              <a:t>(10,20);</a:t>
            </a:r>
            <a:br>
              <a:rPr lang="en-IN" sz="3200" dirty="0"/>
            </a:br>
            <a:r>
              <a:rPr lang="en-IN" sz="3200" dirty="0"/>
              <a:t>    </a:t>
            </a:r>
            <a:r>
              <a:rPr lang="en-IN" sz="3200" dirty="0" err="1"/>
              <a:t>R.area</a:t>
            </a:r>
            <a:r>
              <a:rPr lang="en-IN" sz="3200" dirty="0"/>
              <a:t>();</a:t>
            </a:r>
            <a:br>
              <a:rPr lang="en-IN" sz="3200" dirty="0"/>
            </a:br>
            <a:r>
              <a:rPr lang="en-IN" sz="3200" dirty="0"/>
              <a:t>    Triangle T1;</a:t>
            </a:r>
            <a:br>
              <a:rPr lang="en-IN" sz="3200" dirty="0"/>
            </a:br>
            <a:r>
              <a:rPr lang="en-IN" sz="3200" dirty="0"/>
              <a:t>    T1.getdim(5,7);</a:t>
            </a:r>
            <a:br>
              <a:rPr lang="en-IN" sz="3200" dirty="0"/>
            </a:br>
            <a:r>
              <a:rPr lang="en-IN" sz="3200" dirty="0"/>
              <a:t>    T1.area();</a:t>
            </a:r>
            <a:br>
              <a:rPr lang="en-IN" sz="3200" dirty="0"/>
            </a:br>
            <a:r>
              <a:rPr lang="en-IN" sz="3200" dirty="0"/>
              <a:t>}</a:t>
            </a:r>
          </a:p>
          <a:p>
            <a:pPr algn="l"/>
            <a:r>
              <a:rPr lang="en-IN" sz="3200" dirty="0"/>
              <a:t>Output:</a:t>
            </a:r>
          </a:p>
          <a:p>
            <a:pPr algn="l"/>
            <a:r>
              <a:rPr lang="en-US" sz="3200" dirty="0"/>
              <a:t>The area of rectangle is: 200</a:t>
            </a:r>
          </a:p>
          <a:p>
            <a:pPr algn="l"/>
            <a:r>
              <a:rPr lang="en-US" sz="3200" dirty="0"/>
              <a:t>The area of triangle is: 17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75431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Pure Virtual Functions in C++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78124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Pure virtual Functions are virtual functions with no definition.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They start with virtual keyword and ends with = 0.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Here is the syntax for a pure virtual function,</a:t>
            </a:r>
          </a:p>
          <a:p>
            <a:pPr algn="just"/>
            <a:r>
              <a:rPr lang="en-US" sz="3200" dirty="0"/>
              <a:t>		</a:t>
            </a:r>
          </a:p>
          <a:p>
            <a:pPr algn="just"/>
            <a:r>
              <a:rPr lang="en-US" sz="3200" dirty="0"/>
              <a:t>			virtual void f() = 0;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6143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471180"/>
          </a:xfrm>
        </p:spPr>
        <p:txBody>
          <a:bodyPr/>
          <a:lstStyle/>
          <a:p>
            <a:pPr algn="just"/>
            <a:r>
              <a:rPr lang="en-US" sz="3200" dirty="0"/>
              <a:t>The Pure Virtual function must be defined outside the class definition.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If you will define it inside the class definition, complier will give an error. Inline pure virtual definition is Illegal.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7007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0740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Example of Abstract Class in C++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89184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Example 1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255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252230"/>
          </a:xfrm>
        </p:spPr>
        <p:txBody>
          <a:bodyPr/>
          <a:lstStyle/>
          <a:p>
            <a:pPr algn="just"/>
            <a:r>
              <a:rPr lang="en-US" sz="3200" dirty="0"/>
              <a:t>An abstract class is one that is not used to create objects.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An abstract class is designed only to act as a base class(to be inherited by other classes).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is a design concept in program development and provides a base upon which other classes may be built.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1979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646293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4945</TotalTime>
  <Words>883</Words>
  <Application>Microsoft Office PowerPoint</Application>
  <PresentationFormat>Widescreen</PresentationFormat>
  <Paragraphs>77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283</cp:revision>
  <dcterms:created xsi:type="dcterms:W3CDTF">2018-04-24T17:14:44Z</dcterms:created>
  <dcterms:modified xsi:type="dcterms:W3CDTF">2023-03-17T09:32:19Z</dcterms:modified>
</cp:coreProperties>
</file>

<file path=docProps/thumbnail.jpeg>
</file>